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25"/>
  </p:notesMasterIdLst>
  <p:handoutMasterIdLst>
    <p:handoutMasterId r:id="rId26"/>
  </p:handoutMasterIdLst>
  <p:sldIdLst>
    <p:sldId id="278" r:id="rId5"/>
    <p:sldId id="282" r:id="rId6"/>
    <p:sldId id="271" r:id="rId7"/>
    <p:sldId id="284" r:id="rId8"/>
    <p:sldId id="285" r:id="rId9"/>
    <p:sldId id="286" r:id="rId10"/>
    <p:sldId id="295" r:id="rId11"/>
    <p:sldId id="296" r:id="rId12"/>
    <p:sldId id="299" r:id="rId13"/>
    <p:sldId id="298" r:id="rId14"/>
    <p:sldId id="300" r:id="rId15"/>
    <p:sldId id="288" r:id="rId16"/>
    <p:sldId id="301" r:id="rId17"/>
    <p:sldId id="302" r:id="rId18"/>
    <p:sldId id="303" r:id="rId19"/>
    <p:sldId id="304" r:id="rId20"/>
    <p:sldId id="297" r:id="rId21"/>
    <p:sldId id="305" r:id="rId22"/>
    <p:sldId id="290" r:id="rId23"/>
    <p:sldId id="29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5388" autoAdjust="0"/>
  </p:normalViewPr>
  <p:slideViewPr>
    <p:cSldViewPr snapToGrid="0">
      <p:cViewPr varScale="1">
        <p:scale>
          <a:sx n="78" d="100"/>
          <a:sy n="78" d="100"/>
        </p:scale>
        <p:origin x="830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B6471-EC07-A78D-43CE-5866DA256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1438BF-703A-248E-9638-3F3BFEFBB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08D91-5ACA-2100-6232-BB40CACBC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24EC2-514D-B43C-57F3-AC09EEF31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64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0B5A0-6B47-3FAF-1DEF-6FF5C016B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AEE16A-6FA4-CE70-17C7-F59C3D0EA9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68A7C-54FC-240B-C553-B260CB1B3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89299-13E4-C1A7-0425-E25FB186F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47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6FDFA-3267-6F1E-016D-94F82D388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B0678-CD15-19BC-5184-CCF7CCF9E0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C2F10-D2FA-6C14-7F91-7DA8143BB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83B24-5D7B-A4B3-D14B-9963DCEAE7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306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842DE-1E3B-68C4-6F1F-7C49839EC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85265F-96EC-671D-76E7-B5129418E5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398492-1B67-0660-A92C-9C14BFD98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70FA8-5BE3-58D3-8A5C-B2CAAB0DB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65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2DAFC-1DD9-BE81-17A9-6676F84FB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A1F9BA-5BEB-9F65-5C72-DDBE7663F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0F527-1FB6-6732-66C0-EBB52EE64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F9B6B-9286-7F41-108E-7385258DB7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88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653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9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15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596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8" r:id="rId2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785" y="662937"/>
            <a:ext cx="4850677" cy="5542025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Home </a:t>
            </a:r>
            <a:br>
              <a:rPr lang="en-US"/>
            </a:br>
            <a:r>
              <a:rPr lang="en-US" sz="4000"/>
              <a:t>Sweet </a:t>
            </a:r>
            <a:r>
              <a:rPr lang="en-US" sz="4000" dirty="0"/>
              <a:t>&amp; Smart Home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3000" dirty="0"/>
              <a:t>Mian Si 991735464</a:t>
            </a:r>
          </a:p>
        </p:txBody>
      </p:sp>
      <p:pic>
        <p:nvPicPr>
          <p:cNvPr id="8" name="Picture Placeholder 13" descr="Data points digital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>
          <a:xfrm>
            <a:off x="0" y="0"/>
            <a:ext cx="6293594" cy="6858000"/>
          </a:xfrm>
        </p:spPr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8316B906-C68E-C176-587D-F131DC074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dirty="0"/>
              <a:t>Implementations – Data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DC659-ADF5-994A-8979-8AB63168D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147" y="778554"/>
            <a:ext cx="5083992" cy="2313216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1F54C07-61D4-4BB1-A209-297754AD9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78C56C-3077-4234-BF38-388080D1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E6009CB-E4A9-4334-904A-8BD104D59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8C6B70D-B88E-4EBD-BEA4-6FD2E5FE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9B02BFF-E00A-48CF-A4A8-6A5C08308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2826"/>
            <a:ext cx="855255" cy="1080000"/>
          </a:xfrm>
          <a:custGeom>
            <a:avLst/>
            <a:gdLst>
              <a:gd name="connsiteX0" fmla="*/ 315255 w 855255"/>
              <a:gd name="connsiteY0" fmla="*/ 0 h 1080000"/>
              <a:gd name="connsiteX1" fmla="*/ 855255 w 855255"/>
              <a:gd name="connsiteY1" fmla="*/ 540000 h 1080000"/>
              <a:gd name="connsiteX2" fmla="*/ 315255 w 855255"/>
              <a:gd name="connsiteY2" fmla="*/ 1080000 h 1080000"/>
              <a:gd name="connsiteX3" fmla="*/ 13336 w 855255"/>
              <a:gd name="connsiteY3" fmla="*/ 987777 h 1080000"/>
              <a:gd name="connsiteX4" fmla="*/ 0 w 855255"/>
              <a:gd name="connsiteY4" fmla="*/ 976774 h 1080000"/>
              <a:gd name="connsiteX5" fmla="*/ 0 w 855255"/>
              <a:gd name="connsiteY5" fmla="*/ 103227 h 1080000"/>
              <a:gd name="connsiteX6" fmla="*/ 13336 w 855255"/>
              <a:gd name="connsiteY6" fmla="*/ 92224 h 1080000"/>
              <a:gd name="connsiteX7" fmla="*/ 315255 w 855255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255" h="1080000">
                <a:moveTo>
                  <a:pt x="315255" y="0"/>
                </a:moveTo>
                <a:cubicBezTo>
                  <a:pt x="613489" y="0"/>
                  <a:pt x="855255" y="241766"/>
                  <a:pt x="855255" y="540000"/>
                </a:cubicBezTo>
                <a:cubicBezTo>
                  <a:pt x="855255" y="838234"/>
                  <a:pt x="613489" y="1080000"/>
                  <a:pt x="315255" y="1080000"/>
                </a:cubicBezTo>
                <a:cubicBezTo>
                  <a:pt x="203417" y="1080000"/>
                  <a:pt x="99520" y="1046002"/>
                  <a:pt x="13336" y="987777"/>
                </a:cubicBezTo>
                <a:lnTo>
                  <a:pt x="0" y="976774"/>
                </a:lnTo>
                <a:lnTo>
                  <a:pt x="0" y="103227"/>
                </a:lnTo>
                <a:lnTo>
                  <a:pt x="13336" y="92224"/>
                </a:lnTo>
                <a:cubicBezTo>
                  <a:pt x="99520" y="33999"/>
                  <a:pt x="203417" y="0"/>
                  <a:pt x="31525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4EBE61-0C88-E4CB-2638-CE9EE0A2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47" y="3728893"/>
            <a:ext cx="5083992" cy="2389476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C671B092-2D17-EB66-53AD-8B5F5ED03E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15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95772-3D6E-5EC6-47E7-1AFBD4EA9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5B1BE-75F8-34AE-4ADF-8A1F3724B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1"/>
            <a:ext cx="11090275" cy="962689"/>
          </a:xfrm>
          <a:noFill/>
        </p:spPr>
        <p:txBody>
          <a:bodyPr anchor="t">
            <a:noAutofit/>
          </a:bodyPr>
          <a:lstStyle/>
          <a:p>
            <a:r>
              <a:rPr lang="en-US" altLang="zh-CN" dirty="0"/>
              <a:t>Implementations - Parameters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A45CE4-99BF-8687-6F34-802101730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 vert="horz" lIns="0" tIns="0" rIns="91440" bIns="45720" rtlCol="0" anchor="t">
            <a:normAutofit/>
          </a:bodyPr>
          <a:lstStyle/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j-ea"/>
                <a:cs typeface="+mj-cs"/>
              </a:rPr>
              <a:t>There are some critical data that we use to monitor the sensors and activate the actuators</a:t>
            </a:r>
          </a:p>
          <a:p>
            <a:endParaRPr lang="en-US" dirty="0"/>
          </a:p>
        </p:txBody>
      </p:sp>
      <p:graphicFrame>
        <p:nvGraphicFramePr>
          <p:cNvPr id="16" name="Table Placeholder 2">
            <a:extLst>
              <a:ext uri="{FF2B5EF4-FFF2-40B4-BE49-F238E27FC236}">
                <a16:creationId xmlns:a16="http://schemas.microsoft.com/office/drawing/2014/main" id="{06456CF2-0783-86A1-E038-73C3CE2AA482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619809593"/>
              </p:ext>
            </p:extLst>
          </p:nvPr>
        </p:nvGraphicFramePr>
        <p:xfrm>
          <a:off x="4048125" y="1917700"/>
          <a:ext cx="7601960" cy="429767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13770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3297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273215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25806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Measurement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Target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/>
                        <a:t>Changeable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Temperature threshold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26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/>
                        <a:t>Yes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Humidity threshold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%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80%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Yes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Light tense threshold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Lumen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2500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Yes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Distance from the door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cm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50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951294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Video capture period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Second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60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Yes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557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5400" dirty="0"/>
              <a:t>Demo &amp;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In our demo, we highlighted how effective communication leaves a lasting impact. </a:t>
            </a:r>
          </a:p>
          <a:p>
            <a:pPr algn="l"/>
            <a:r>
              <a:rPr lang="en-US" dirty="0"/>
              <a:t>It's not just about delivering a message, but about connecting with the audience’s values, emotions, and experiences to truly resonate.</a:t>
            </a:r>
          </a:p>
        </p:txBody>
      </p:sp>
      <p:pic>
        <p:nvPicPr>
          <p:cNvPr id="20" name="Picture Placeholder 19" descr="A close-up of a graph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952A3-395C-10B1-4E0A-6DB9F094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Demo &amp; Results - </a:t>
            </a:r>
            <a:r>
              <a:rPr lang="en-US" altLang="zh-CN" sz="4400" dirty="0"/>
              <a:t>Blynk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C3CFA-F753-67F1-27D4-0059409FF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17" y="1326973"/>
            <a:ext cx="8083915" cy="4204054"/>
          </a:xfrm>
          <a:prstGeom prst="rect">
            <a:avLst/>
          </a:prstGeom>
        </p:spPr>
      </p:pic>
      <p:pic>
        <p:nvPicPr>
          <p:cNvPr id="8" name="Picture 7" descr="图形用户界面, 应用程序&#10;&#10;AI-generated content may be incorrect.">
            <a:extLst>
              <a:ext uri="{FF2B5EF4-FFF2-40B4-BE49-F238E27FC236}">
                <a16:creationId xmlns:a16="http://schemas.microsoft.com/office/drawing/2014/main" id="{5D4E0345-8921-85F3-192D-DC3961DD6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511" y="1169481"/>
            <a:ext cx="2237953" cy="48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43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E486A9C-4E4A-9EC9-B913-CB4FDFFEF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63"/>
            <a:ext cx="11090275" cy="1236662"/>
          </a:xfrm>
        </p:spPr>
        <p:txBody>
          <a:bodyPr/>
          <a:lstStyle/>
          <a:p>
            <a:r>
              <a:rPr lang="en-US" sz="4400" dirty="0"/>
              <a:t>Demo &amp; Results - </a:t>
            </a:r>
            <a:r>
              <a:rPr lang="en-US" altLang="zh-CN" sz="4400" dirty="0"/>
              <a:t>Telegram</a:t>
            </a:r>
            <a:endParaRPr lang="en-US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C15A7-3FB9-F74E-9A8B-98ABD214A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28" y="1514902"/>
            <a:ext cx="7335094" cy="4926842"/>
          </a:xfrm>
          <a:prstGeom prst="rect">
            <a:avLst/>
          </a:prstGeom>
        </p:spPr>
      </p:pic>
      <p:pic>
        <p:nvPicPr>
          <p:cNvPr id="9" name="Picture 8" descr="社交网络的手机截图&#10;&#10;AI-generated content may be incorrect.">
            <a:extLst>
              <a:ext uri="{FF2B5EF4-FFF2-40B4-BE49-F238E27FC236}">
                <a16:creationId xmlns:a16="http://schemas.microsoft.com/office/drawing/2014/main" id="{9080956D-3A7B-AF8A-CAF7-15AD0158A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48" y="1037230"/>
            <a:ext cx="2550006" cy="552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8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1E15-B327-060A-9C3A-D8B03DE2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Demo &amp; Results - </a:t>
            </a:r>
            <a:r>
              <a:rPr lang="en-US" altLang="zh-CN" sz="4400" dirty="0"/>
              <a:t>Development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C27FC-C1CB-F719-7528-9B900F105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2AFA52EB-CE38-8D89-08E7-4739618C8FD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7C1B7-C429-A86E-3280-4234CA547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1132022"/>
            <a:ext cx="9241407" cy="54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7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6E1DD-B1F5-70DE-F347-F85FB0F33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E0631D7D-8917-66DD-D089-B35A9D3206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8A757B21-BF42-1203-ED11-C9F29F351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097B40-2AA8-51D7-A19B-B3964C89F6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 &amp; Resolutions</a:t>
            </a:r>
          </a:p>
        </p:txBody>
      </p:sp>
    </p:spTree>
    <p:extLst>
      <p:ext uri="{BB962C8B-B14F-4D97-AF65-F5344CB8AC3E}">
        <p14:creationId xmlns:p14="http://schemas.microsoft.com/office/powerpoint/2010/main" val="826192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FCF86-73D1-BF1E-602E-E7973D117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4F2DE-84A3-EDCF-6977-71DDFB955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Resolutions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1F098-4BDE-C048-5689-56FBCC9A81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1570246"/>
            <a:ext cx="10674186" cy="4836859"/>
          </a:xfrm>
        </p:spPr>
        <p:txBody>
          <a:bodyPr>
            <a:normAutofit/>
          </a:bodyPr>
          <a:lstStyle/>
          <a:p>
            <a:pPr lvl="1"/>
            <a:r>
              <a:rPr lang="en-US" sz="3000" dirty="0">
                <a:solidFill>
                  <a:srgbClr val="FFC000"/>
                </a:solidFill>
              </a:rPr>
              <a:t>Arduino IDE is extremely slow when build ESP32 project.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/>
              <a:t>Arduino always performs a full rebuild when compiling ESP32 project, which is very time-consuming.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/>
              <a:t>Switch to Platform IO, which supports incremental builds.</a:t>
            </a:r>
          </a:p>
          <a:p>
            <a:pPr lvl="1"/>
            <a:r>
              <a:rPr lang="en-US" sz="3000" dirty="0">
                <a:solidFill>
                  <a:srgbClr val="FFC000"/>
                </a:solidFill>
              </a:rPr>
              <a:t>Pins conflict;  too many sensors are connected to one ESP32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/>
              <a:t>Switch video capture functionality to laptop (Family Server)</a:t>
            </a:r>
          </a:p>
          <a:p>
            <a:pPr lvl="1"/>
            <a:r>
              <a:rPr lang="en-US" sz="3000" dirty="0">
                <a:solidFill>
                  <a:srgbClr val="FFC000"/>
                </a:solidFill>
              </a:rPr>
              <a:t>Run out of free quota of Blynk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/>
              <a:t>Register another account </a:t>
            </a:r>
          </a:p>
          <a:p>
            <a:pPr lvl="2"/>
            <a:endParaRPr lang="en-US" sz="3000" dirty="0"/>
          </a:p>
          <a:p>
            <a:pPr lvl="2"/>
            <a:endParaRPr lang="en-US" sz="3000" dirty="0"/>
          </a:p>
          <a:p>
            <a:pPr lvl="2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9836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66114-92C7-2671-538B-6AC965E04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016DE5DC-8FA7-128B-D06E-ABEBEB6FD4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A7626839-94F0-AF74-670A-86598DD774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Hardware, Software and Protocols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DCDFFF-0904-A727-7515-9F92E9D8F7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799875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lIns="0"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508" y="1370221"/>
            <a:ext cx="5180078" cy="3995650"/>
          </a:xfrm>
          <a:noFill/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sz="3500" dirty="0">
                <a:solidFill>
                  <a:srgbClr val="FFC000"/>
                </a:solidFill>
              </a:rPr>
              <a:t>Hardware</a:t>
            </a:r>
          </a:p>
          <a:p>
            <a:r>
              <a:rPr lang="en-US" sz="2200" dirty="0"/>
              <a:t>Support for Multi-room System</a:t>
            </a:r>
          </a:p>
          <a:p>
            <a:pPr lvl="1"/>
            <a:r>
              <a:rPr lang="en-US" sz="2200" dirty="0"/>
              <a:t>Acquire more data with more sensors</a:t>
            </a:r>
          </a:p>
          <a:p>
            <a:r>
              <a:rPr lang="en-US" sz="2200" dirty="0"/>
              <a:t>Add more sensors </a:t>
            </a:r>
          </a:p>
          <a:p>
            <a:pPr lvl="1"/>
            <a:r>
              <a:rPr lang="en-US" sz="2200" dirty="0"/>
              <a:t>Smoke alert, noise alert, etc.</a:t>
            </a:r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4435A5-3F27-F63B-B936-CD069D0ED013}"/>
              </a:ext>
            </a:extLst>
          </p:cNvPr>
          <p:cNvSpPr txBox="1">
            <a:spLocks/>
          </p:cNvSpPr>
          <p:nvPr/>
        </p:nvSpPr>
        <p:spPr>
          <a:xfrm>
            <a:off x="5938346" y="1370221"/>
            <a:ext cx="6125428" cy="4938510"/>
          </a:xfrm>
          <a:prstGeom prst="rect">
            <a:avLst/>
          </a:prstGeom>
          <a:noFill/>
        </p:spPr>
        <p:txBody>
          <a:bodyPr vert="horz" wrap="square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>
                <a:solidFill>
                  <a:srgbClr val="FFC000"/>
                </a:solidFill>
              </a:rPr>
              <a:t>Software &amp; Protocols</a:t>
            </a:r>
          </a:p>
          <a:p>
            <a:r>
              <a:rPr lang="en-US" sz="2200" dirty="0"/>
              <a:t>Strengthen family server </a:t>
            </a:r>
          </a:p>
          <a:p>
            <a:pPr lvl="1"/>
            <a:r>
              <a:rPr lang="en-US" sz="2200" dirty="0"/>
              <a:t>Receive and archive data from sensors</a:t>
            </a:r>
          </a:p>
          <a:p>
            <a:pPr lvl="1"/>
            <a:r>
              <a:rPr lang="en-US" sz="2200" dirty="0"/>
              <a:t>Analysis data by AI model for healthy suggestions </a:t>
            </a:r>
          </a:p>
          <a:p>
            <a:r>
              <a:rPr lang="en-US" sz="2200" dirty="0"/>
              <a:t>Replace HTTP protocols with MQTT</a:t>
            </a:r>
          </a:p>
          <a:p>
            <a:pPr lvl="1"/>
            <a:r>
              <a:rPr lang="en-US" sz="2200" dirty="0"/>
              <a:t>Make sure sensors communicate more efficiency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6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53" y="410537"/>
            <a:ext cx="3565524" cy="130198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1898350"/>
            <a:ext cx="4027443" cy="4194475"/>
          </a:xfrm>
        </p:spPr>
        <p:txBody>
          <a:bodyPr vert="horz" wrap="square" lIns="0" tIns="0" rIns="0" bIns="0" rtlCol="0" anchor="t">
            <a:normAutofit fontScale="92500" lnSpcReduction="10000"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j-ea"/>
                <a:cs typeface="+mj-cs"/>
              </a:rPr>
              <a:t>Project Overview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j-ea"/>
                <a:cs typeface="+mj-cs"/>
              </a:rPr>
              <a:t>System Features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j-ea"/>
                <a:cs typeface="+mj-cs"/>
              </a:rPr>
              <a:t>Architecture &amp; Components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j-ea"/>
                <a:cs typeface="+mj-cs"/>
              </a:rPr>
              <a:t>Implementation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j-ea"/>
                <a:cs typeface="+mj-cs"/>
              </a:rPr>
              <a:t>Demo &amp; Results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j-ea"/>
                <a:cs typeface="+mj-cs"/>
              </a:rPr>
              <a:t>Challenges &amp; Solutions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j-ea"/>
                <a:cs typeface="+mj-cs"/>
              </a:rPr>
              <a:t>Future Work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j-ea"/>
                <a:cs typeface="+mj-cs"/>
              </a:rPr>
              <a:t>Conclusion </a:t>
            </a:r>
          </a:p>
        </p:txBody>
      </p:sp>
      <p:pic>
        <p:nvPicPr>
          <p:cNvPr id="4" name="Picture Placeholder 24" descr="A close-up of a network">
            <a:extLst>
              <a:ext uri="{FF2B5EF4-FFF2-40B4-BE49-F238E27FC236}">
                <a16:creationId xmlns:a16="http://schemas.microsoft.com/office/drawing/2014/main" id="{35694E53-AE96-7389-CBC3-259FAD0DE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" r="-1" b="16956"/>
          <a:stretch/>
        </p:blipFill>
        <p:spPr>
          <a:xfrm>
            <a:off x="4743451" y="549275"/>
            <a:ext cx="6897687" cy="5759451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 dirty="0"/>
              <a:t>Conclusion</a:t>
            </a:r>
            <a:br>
              <a:rPr lang="en-US" dirty="0"/>
            </a:br>
            <a:r>
              <a:rPr lang="en-US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System combines automation, security, and remote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Fully operational prototype with real-world usability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Modular design allows future scalability</a:t>
            </a:r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4508500"/>
            <a:ext cx="4314564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Overview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29784BC-8607-77AE-56E0-C4A3F4D1DD78}"/>
              </a:ext>
            </a:extLst>
          </p:cNvPr>
          <p:cNvSpPr txBox="1">
            <a:spLocks/>
          </p:cNvSpPr>
          <p:nvPr/>
        </p:nvSpPr>
        <p:spPr>
          <a:xfrm>
            <a:off x="5144757" y="4383688"/>
            <a:ext cx="6599142" cy="1798748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  <a:ea typeface="+mj-ea"/>
                <a:cs typeface="+mj-cs"/>
              </a:rPr>
              <a:t>Build a smart home system using ESP32.</a:t>
            </a:r>
          </a:p>
          <a:p>
            <a:pPr marL="0"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  <a:ea typeface="+mj-ea"/>
                <a:cs typeface="+mj-cs"/>
              </a:rPr>
              <a:t>Features include automatic climate control, security monitoring, and Telegram alerts.</a:t>
            </a:r>
          </a:p>
          <a:p>
            <a:pPr marL="0"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  <a:ea typeface="+mj-ea"/>
                <a:cs typeface="+mj-cs"/>
              </a:rPr>
              <a:t>Data is sent in real-time to Blynk cloud for visualization</a:t>
            </a:r>
            <a:r>
              <a:rPr lang="en-US" sz="2200" dirty="0">
                <a:solidFill>
                  <a:schemeClr val="tx1"/>
                </a:solidFill>
                <a:latin typeface="Classic Grotesque Pro" panose="020B0504040504020203" pitchFamily="34" charset="0"/>
                <a:ea typeface="+mj-ea"/>
                <a:cs typeface="+mj-cs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5" name="Freeform: Shape 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1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4800" dirty="0"/>
              <a:t>System</a:t>
            </a:r>
            <a:r>
              <a:rPr lang="en-US" altLang="zh-CN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Features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F8F457-0192-4F9A-9EEF-D784521F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31" name="Freeform: Shape 17">
              <a:extLst>
                <a:ext uri="{FF2B5EF4-FFF2-40B4-BE49-F238E27FC236}">
                  <a16:creationId xmlns:a16="http://schemas.microsoft.com/office/drawing/2014/main" id="{811A27EA-330C-4F31-9051-19CBAE978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86FC59F-EC76-4A7A-AF75-507FBE3B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2705" y="1515383"/>
            <a:ext cx="5319353" cy="4572000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>
              <a:lnSpc>
                <a:spcPct val="90000"/>
              </a:lnSpc>
            </a:pPr>
            <a:r>
              <a:rPr lang="en-US" sz="2000" dirty="0">
                <a:ea typeface="+mj-ea"/>
                <a:cs typeface="+mj-cs"/>
              </a:rPr>
              <a:t>Automatic Temperature &amp; Humidity Control</a:t>
            </a:r>
          </a:p>
          <a:p>
            <a:pPr marL="0">
              <a:lnSpc>
                <a:spcPct val="90000"/>
              </a:lnSpc>
            </a:pPr>
            <a:r>
              <a:rPr lang="en-US" altLang="zh-CN" sz="2000" dirty="0">
                <a:ea typeface="+mj-ea"/>
                <a:cs typeface="+mj-cs"/>
              </a:rPr>
              <a:t>Automatic Light Control</a:t>
            </a:r>
            <a:endParaRPr lang="en-US" sz="2000" dirty="0">
              <a:ea typeface="+mj-ea"/>
              <a:cs typeface="+mj-cs"/>
            </a:endParaRPr>
          </a:p>
          <a:p>
            <a:pPr marL="0">
              <a:lnSpc>
                <a:spcPct val="90000"/>
              </a:lnSpc>
            </a:pPr>
            <a:r>
              <a:rPr lang="en-US" sz="2000" dirty="0">
                <a:ea typeface="+mj-ea"/>
                <a:cs typeface="+mj-cs"/>
              </a:rPr>
              <a:t>Manual Override from remote</a:t>
            </a:r>
          </a:p>
          <a:p>
            <a:pPr marL="0">
              <a:lnSpc>
                <a:spcPct val="90000"/>
              </a:lnSpc>
            </a:pPr>
            <a:r>
              <a:rPr lang="en-US" sz="2000" dirty="0">
                <a:ea typeface="+mj-ea"/>
                <a:cs typeface="+mj-cs"/>
              </a:rPr>
              <a:t>Proximity Detection at Front Door</a:t>
            </a:r>
          </a:p>
          <a:p>
            <a:pPr marL="0">
              <a:lnSpc>
                <a:spcPct val="90000"/>
              </a:lnSpc>
            </a:pPr>
            <a:r>
              <a:rPr lang="en-US" sz="2000" dirty="0">
                <a:ea typeface="+mj-ea"/>
                <a:cs typeface="+mj-cs"/>
              </a:rPr>
              <a:t>Video Recording &amp; Upload</a:t>
            </a:r>
          </a:p>
          <a:p>
            <a:pPr marL="0">
              <a:lnSpc>
                <a:spcPct val="90000"/>
              </a:lnSpc>
            </a:pPr>
            <a:r>
              <a:rPr lang="en-US" sz="2000" dirty="0">
                <a:ea typeface="+mj-ea"/>
                <a:cs typeface="+mj-cs"/>
              </a:rPr>
              <a:t>Telegram Notifications</a:t>
            </a:r>
          </a:p>
          <a:p>
            <a:pPr marL="0">
              <a:lnSpc>
                <a:spcPct val="90000"/>
              </a:lnSpc>
            </a:pPr>
            <a:r>
              <a:rPr lang="en-US" sz="2000" dirty="0">
                <a:ea typeface="+mj-ea"/>
                <a:cs typeface="+mj-cs"/>
              </a:rPr>
              <a:t>Blynk Real-time Cloud Display</a:t>
            </a:r>
          </a:p>
          <a:p>
            <a:pPr marL="0">
              <a:lnSpc>
                <a:spcPct val="90000"/>
              </a:lnSpc>
            </a:pPr>
            <a:endParaRPr lang="en-US" sz="2200" dirty="0">
              <a:ea typeface="+mj-ea"/>
              <a:cs typeface="+mj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E6AA126-9DDC-4FBE-AEE6-8D0E982B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FCD648-F0E5-A547-7B47-B96C3B521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35" y="1492385"/>
            <a:ext cx="6102522" cy="486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Architecture &amp; Components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450744F-A4B6-FD90-F6DA-4EF9A192E3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Hardware, Software</a:t>
            </a:r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60" name="Freeform: Shape 4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: Shape 5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/>
              <a:t>What we use to build this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9627" y="2792827"/>
            <a:ext cx="5097625" cy="3415519"/>
          </a:xfrm>
        </p:spPr>
        <p:txBody>
          <a:bodyPr vert="horz" wrap="square" lIns="0" tIns="0" rIns="0" bIns="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FFC000"/>
                </a:solidFill>
              </a:rPr>
              <a:t>Hardware Components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+mj-ea"/>
                <a:cs typeface="+mj-cs"/>
              </a:rPr>
              <a:t>ESP32-Wrover Microcontroller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+mj-ea"/>
                <a:cs typeface="+mj-cs"/>
              </a:rPr>
              <a:t>DHT20 Sensor for Temperature &amp; Humidity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+mj-ea"/>
                <a:cs typeface="+mj-cs"/>
              </a:rPr>
              <a:t>Ultrasonic/IR Sensor for Door Monitoring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+mj-ea"/>
                <a:cs typeface="+mj-cs"/>
              </a:rPr>
              <a:t>Fan and Humidifier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+mj-ea"/>
                <a:cs typeface="+mj-cs"/>
              </a:rPr>
              <a:t>ESP32-CAM for Video Recording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+mj-ea"/>
                <a:cs typeface="+mj-cs"/>
              </a:rPr>
              <a:t>PC-based Family Server for Video Processing &amp; Upload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2C0D49-2BC4-9DA6-1D39-3AAA7393C9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822" r="2" b="16498"/>
          <a:stretch/>
        </p:blipFill>
        <p:spPr>
          <a:xfrm>
            <a:off x="5524146" y="267935"/>
            <a:ext cx="2117341" cy="3964717"/>
          </a:xfrm>
          <a:custGeom>
            <a:avLst/>
            <a:gdLst/>
            <a:ahLst/>
            <a:cxnLst/>
            <a:rect l="l" t="t" r="r" b="b"/>
            <a:pathLst>
              <a:path w="3547818" h="2883450">
                <a:moveTo>
                  <a:pt x="0" y="0"/>
                </a:moveTo>
                <a:lnTo>
                  <a:pt x="3547818" y="0"/>
                </a:lnTo>
                <a:lnTo>
                  <a:pt x="354781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FEF525-E35B-0E6A-8820-D4291E8358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3" r="3653" b="3"/>
          <a:stretch/>
        </p:blipFill>
        <p:spPr>
          <a:xfrm>
            <a:off x="8141398" y="549201"/>
            <a:ext cx="1467135" cy="1785610"/>
          </a:xfrm>
          <a:custGeom>
            <a:avLst/>
            <a:gdLst/>
            <a:ahLst/>
            <a:cxnLst/>
            <a:rect l="l" t="t" r="r" b="b"/>
            <a:pathLst>
              <a:path w="3547818" h="2883450">
                <a:moveTo>
                  <a:pt x="0" y="0"/>
                </a:moveTo>
                <a:lnTo>
                  <a:pt x="3547818" y="0"/>
                </a:lnTo>
                <a:lnTo>
                  <a:pt x="354781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CAB6B-EA2D-1800-D0BC-AD3E83F589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463" r="5863" b="2"/>
          <a:stretch/>
        </p:blipFill>
        <p:spPr>
          <a:xfrm>
            <a:off x="10093417" y="549201"/>
            <a:ext cx="1350657" cy="1643862"/>
          </a:xfrm>
          <a:custGeom>
            <a:avLst/>
            <a:gdLst/>
            <a:ahLst/>
            <a:cxnLst/>
            <a:rect l="l" t="t" r="r" b="b"/>
            <a:pathLst>
              <a:path w="3547818" h="2883450">
                <a:moveTo>
                  <a:pt x="0" y="0"/>
                </a:moveTo>
                <a:lnTo>
                  <a:pt x="3547818" y="0"/>
                </a:lnTo>
                <a:lnTo>
                  <a:pt x="354781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A0DE37-1EF7-E696-4EB0-F448BE60C5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466" r="9555" b="-3"/>
          <a:stretch/>
        </p:blipFill>
        <p:spPr>
          <a:xfrm>
            <a:off x="8141398" y="2450159"/>
            <a:ext cx="1467123" cy="1785610"/>
          </a:xfrm>
          <a:custGeom>
            <a:avLst/>
            <a:gdLst/>
            <a:ahLst/>
            <a:cxnLst/>
            <a:rect l="l" t="t" r="r" b="b"/>
            <a:pathLst>
              <a:path w="3547818" h="2883450">
                <a:moveTo>
                  <a:pt x="0" y="0"/>
                </a:moveTo>
                <a:lnTo>
                  <a:pt x="3547818" y="0"/>
                </a:lnTo>
                <a:lnTo>
                  <a:pt x="354781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52AC17-1A1F-7B03-C482-A63162EBC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8432" y="2450159"/>
            <a:ext cx="1238250" cy="3009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9F0F4B-215A-AA5C-B1EF-AACF7085D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4146" y="4463349"/>
            <a:ext cx="3709634" cy="21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0472E-E9A9-C9C9-2009-B456A0119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C0C1BA-5B76-3C85-DD78-757F37661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41" y="458670"/>
            <a:ext cx="5317673" cy="16054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/>
              <a:t>What we use to build this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E9C713-ABA2-0279-FD87-F06A9F767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677306"/>
            <a:ext cx="4962833" cy="3484659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FFC000"/>
                </a:solidFill>
              </a:rPr>
              <a:t>Software Components</a:t>
            </a:r>
          </a:p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ea typeface="+mj-ea"/>
                <a:cs typeface="+mj-cs"/>
              </a:rPr>
              <a:t>Platform IO + VS Code</a:t>
            </a:r>
          </a:p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ea typeface="+mj-ea"/>
                <a:cs typeface="+mj-cs"/>
              </a:rPr>
              <a:t>Arduino Framework</a:t>
            </a:r>
          </a:p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ea typeface="+mj-ea"/>
                <a:cs typeface="+mj-cs"/>
              </a:rPr>
              <a:t>Blynk platform for Real-time Cloud Monitor</a:t>
            </a:r>
          </a:p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ea typeface="+mj-ea"/>
                <a:cs typeface="+mj-cs"/>
              </a:rPr>
              <a:t>Telegram Bot API for notifications</a:t>
            </a:r>
          </a:p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ea typeface="+mj-ea"/>
                <a:cs typeface="+mj-cs"/>
              </a:rPr>
              <a:t>Python for Family Server</a:t>
            </a:r>
          </a:p>
          <a:p>
            <a:pPr indent="-228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ea typeface="+mj-ea"/>
                <a:cs typeface="+mj-cs"/>
              </a:rPr>
              <a:t>Github.com</a:t>
            </a:r>
          </a:p>
        </p:txBody>
      </p:sp>
      <p:pic>
        <p:nvPicPr>
          <p:cNvPr id="1026" name="Picture 2" descr="Visual Studio Code - Wikiversity">
            <a:extLst>
              <a:ext uri="{FF2B5EF4-FFF2-40B4-BE49-F238E27FC236}">
                <a16:creationId xmlns:a16="http://schemas.microsoft.com/office/drawing/2014/main" id="{47422982-5B4C-F53F-BDF0-25CCFD9D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880" y="778361"/>
            <a:ext cx="1285743" cy="128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van Kravets's Profile | Hackaday.io">
            <a:extLst>
              <a:ext uri="{FF2B5EF4-FFF2-40B4-BE49-F238E27FC236}">
                <a16:creationId xmlns:a16="http://schemas.microsoft.com/office/drawing/2014/main" id="{FCB58B93-45E4-383E-FD1B-98C5A404F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795" y="613018"/>
            <a:ext cx="1459764" cy="17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duino Tutorials - The Robotics Back-End">
            <a:extLst>
              <a:ext uri="{FF2B5EF4-FFF2-40B4-BE49-F238E27FC236}">
                <a16:creationId xmlns:a16="http://schemas.microsoft.com/office/drawing/2014/main" id="{C0FC90F6-975B-F6BB-F145-03DA0E414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295" y="2032673"/>
            <a:ext cx="2469715" cy="168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thon - Wikiversity">
            <a:extLst>
              <a:ext uri="{FF2B5EF4-FFF2-40B4-BE49-F238E27FC236}">
                <a16:creationId xmlns:a16="http://schemas.microsoft.com/office/drawing/2014/main" id="{7F2AB85B-3B38-F5C3-5F1F-5BF2C5721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222" y="3595646"/>
            <a:ext cx="1680778" cy="168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lynk | Intel DevMesh | Pavel Bayborodin, 01/15/2016">
            <a:extLst>
              <a:ext uri="{FF2B5EF4-FFF2-40B4-BE49-F238E27FC236}">
                <a16:creationId xmlns:a16="http://schemas.microsoft.com/office/drawing/2014/main" id="{9200706A-6E98-0B28-1708-315642D84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907" y="2961011"/>
            <a:ext cx="1864176" cy="149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nding Telegram Messages with Linux Scripts – Linux Scripts Hub">
            <a:extLst>
              <a:ext uri="{FF2B5EF4-FFF2-40B4-BE49-F238E27FC236}">
                <a16:creationId xmlns:a16="http://schemas.microsoft.com/office/drawing/2014/main" id="{1740E61B-95F7-925E-E143-168490575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066" y="4933870"/>
            <a:ext cx="2254576" cy="143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hat is GitHub? Beginner Guide For GitHub | by Ishara Madusanka | MS Club  of SLIIT | Medium">
            <a:extLst>
              <a:ext uri="{FF2B5EF4-FFF2-40B4-BE49-F238E27FC236}">
                <a16:creationId xmlns:a16="http://schemas.microsoft.com/office/drawing/2014/main" id="{9CE8343E-5711-1EDE-E5CE-54B229608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274" y="5150836"/>
            <a:ext cx="2164914" cy="121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309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3EBCAB-5843-AE42-3DB8-B9EA2FA05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0936CFD0-15C3-2AD7-3F9E-D7EC5584A2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45465" y="1634847"/>
            <a:ext cx="7502300" cy="4220043"/>
          </a:xfrm>
          <a:custGeom>
            <a:avLst/>
            <a:gdLst/>
            <a:ahLst/>
            <a:cxnLst/>
            <a:rect l="l" t="t" r="r" b="b"/>
            <a:pathLst>
              <a:path w="6098400" h="6858000">
                <a:moveTo>
                  <a:pt x="0" y="0"/>
                </a:moveTo>
                <a:lnTo>
                  <a:pt x="6098400" y="0"/>
                </a:lnTo>
                <a:lnTo>
                  <a:pt x="60984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5102369-407A-D1F2-060D-99C64B9FA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dirty="0"/>
              <a:t>Implementations</a:t>
            </a:r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45D3B64-0C77-CC28-FD86-10C260CAA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>
                <a:solidFill>
                  <a:schemeClr val="tx1">
                    <a:alpha val="60000"/>
                  </a:schemeClr>
                </a:solidFill>
              </a:rPr>
              <a:t>Control, Data, and Logic</a:t>
            </a:r>
          </a:p>
        </p:txBody>
      </p:sp>
      <p:pic>
        <p:nvPicPr>
          <p:cNvPr id="3" name="Picture 2" descr="图片包含 游戏机, 体育&#10;&#10;AI-generated content may be incorrect.">
            <a:extLst>
              <a:ext uri="{FF2B5EF4-FFF2-40B4-BE49-F238E27FC236}">
                <a16:creationId xmlns:a16="http://schemas.microsoft.com/office/drawing/2014/main" id="{F455B686-7EFC-A4EF-8D0A-BF8399E05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468" y="549275"/>
            <a:ext cx="4320777" cy="5761037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55114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7F036-6ED9-31A7-42BF-BEEDD5900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85555E0-0933-C1A1-CE33-BB3FE4D47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88" y="1638761"/>
            <a:ext cx="3025824" cy="201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C7EAFF6C-6590-98E6-F375-296E40443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345" y="448351"/>
            <a:ext cx="9144000" cy="742059"/>
          </a:xfrm>
        </p:spPr>
        <p:txBody>
          <a:bodyPr/>
          <a:lstStyle/>
          <a:p>
            <a:pPr algn="l"/>
            <a:r>
              <a:rPr lang="en-US" sz="4000" dirty="0"/>
              <a:t>Implementations – Control flow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131159C-7EEA-43C6-C5CF-2C379052C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088" y="1638761"/>
            <a:ext cx="3025824" cy="201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>
            <a:extLst>
              <a:ext uri="{FF2B5EF4-FFF2-40B4-BE49-F238E27FC236}">
                <a16:creationId xmlns:a16="http://schemas.microsoft.com/office/drawing/2014/main" id="{D87FB765-7188-277A-72B9-FD0CF3CF20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2">
            <a:extLst>
              <a:ext uri="{FF2B5EF4-FFF2-40B4-BE49-F238E27FC236}">
                <a16:creationId xmlns:a16="http://schemas.microsoft.com/office/drawing/2014/main" id="{64787D29-F8A4-EBEC-2743-9EEA17EAD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20069" y="4332027"/>
            <a:ext cx="3025824" cy="302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3CC7C580-BBE7-2084-01D3-229FF57B3F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1D2958-6FBF-9D5E-4175-D511FB2ED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588" y="1638761"/>
            <a:ext cx="3025824" cy="2017216"/>
          </a:xfrm>
          <a:prstGeom prst="rect">
            <a:avLst/>
          </a:prstGeom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6A7E448-F467-C8E9-C5FC-62E01F0E0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588" y="4454857"/>
            <a:ext cx="3025824" cy="201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584A47-0752-9DC6-18C3-DDE218E83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9011" y="4454857"/>
            <a:ext cx="3025824" cy="20595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52B72B-E22B-C7A2-20F5-6938E6C42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88" y="4454857"/>
            <a:ext cx="3108701" cy="2059514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EAE16927-BB02-0A2F-5F4E-31EFB31888EC}"/>
              </a:ext>
            </a:extLst>
          </p:cNvPr>
          <p:cNvSpPr/>
          <p:nvPr/>
        </p:nvSpPr>
        <p:spPr>
          <a:xfrm>
            <a:off x="3779289" y="2790967"/>
            <a:ext cx="628938" cy="3275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F3296CE-B596-6F89-059A-7978D56B797F}"/>
              </a:ext>
            </a:extLst>
          </p:cNvPr>
          <p:cNvSpPr/>
          <p:nvPr/>
        </p:nvSpPr>
        <p:spPr>
          <a:xfrm>
            <a:off x="7737781" y="2779594"/>
            <a:ext cx="628938" cy="3275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5E14652-0A6D-2BB2-15AD-87C18D427EF7}"/>
              </a:ext>
            </a:extLst>
          </p:cNvPr>
          <p:cNvSpPr/>
          <p:nvPr/>
        </p:nvSpPr>
        <p:spPr>
          <a:xfrm rot="5400000">
            <a:off x="9708109" y="3884496"/>
            <a:ext cx="628938" cy="3275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20D16E2-50EE-42A9-FBAA-0842AAE34C98}"/>
              </a:ext>
            </a:extLst>
          </p:cNvPr>
          <p:cNvSpPr/>
          <p:nvPr/>
        </p:nvSpPr>
        <p:spPr>
          <a:xfrm rot="10800000">
            <a:off x="7716955" y="5299692"/>
            <a:ext cx="628938" cy="3275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8EBE40A-6539-1577-99C5-40621B03798C}"/>
              </a:ext>
            </a:extLst>
          </p:cNvPr>
          <p:cNvSpPr/>
          <p:nvPr/>
        </p:nvSpPr>
        <p:spPr>
          <a:xfrm rot="13576483">
            <a:off x="3379225" y="4150119"/>
            <a:ext cx="1363351" cy="3275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FA26814-7D44-24B8-9BB7-9609A1C90F18}"/>
              </a:ext>
            </a:extLst>
          </p:cNvPr>
          <p:cNvSpPr/>
          <p:nvPr/>
        </p:nvSpPr>
        <p:spPr>
          <a:xfrm rot="16200000">
            <a:off x="1888016" y="3884496"/>
            <a:ext cx="628938" cy="3275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5348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{2DD4085E-25E1-44FE-89CB-F1D94E5A3925}tf33713516_win32</Template>
  <TotalTime>377</TotalTime>
  <Words>467</Words>
  <Application>Microsoft Office PowerPoint</Application>
  <PresentationFormat>Widescreen</PresentationFormat>
  <Paragraphs>115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Classic Grotesque Pro</vt:lpstr>
      <vt:lpstr>Gill Sans MT</vt:lpstr>
      <vt:lpstr>Walbaum Display</vt:lpstr>
      <vt:lpstr>Wingdings</vt:lpstr>
      <vt:lpstr>3DFloatVTI</vt:lpstr>
      <vt:lpstr>Home  Sweet &amp; Smart Home   Mian Si 991735464</vt:lpstr>
      <vt:lpstr>Agenda</vt:lpstr>
      <vt:lpstr>Project Overview</vt:lpstr>
      <vt:lpstr>System Features</vt:lpstr>
      <vt:lpstr>Architecture &amp; Components</vt:lpstr>
      <vt:lpstr>What we use to build this System</vt:lpstr>
      <vt:lpstr>What we use to build this System</vt:lpstr>
      <vt:lpstr>Implementations</vt:lpstr>
      <vt:lpstr>Implementations – Control flow</vt:lpstr>
      <vt:lpstr>Implementations – Data flow</vt:lpstr>
      <vt:lpstr>Implementations - Parameters</vt:lpstr>
      <vt:lpstr>Demo &amp; Results</vt:lpstr>
      <vt:lpstr>Demo &amp; Results - Blynk</vt:lpstr>
      <vt:lpstr>Demo &amp; Results - Telegram</vt:lpstr>
      <vt:lpstr>Demo &amp; Results - Development</vt:lpstr>
      <vt:lpstr>Challenges &amp; Resolutions</vt:lpstr>
      <vt:lpstr>Challenges &amp; Resolutions</vt:lpstr>
      <vt:lpstr>Future Work</vt:lpstr>
      <vt:lpstr>Future Work</vt:lpstr>
      <vt:lpstr>Conclusion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Mian Si</dc:creator>
  <cp:lastModifiedBy>Mian Si</cp:lastModifiedBy>
  <cp:revision>26</cp:revision>
  <dcterms:created xsi:type="dcterms:W3CDTF">2025-04-05T13:29:08Z</dcterms:created>
  <dcterms:modified xsi:type="dcterms:W3CDTF">2025-04-09T15:59:03Z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